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7" r:id="rId2"/>
    <p:sldId id="260" r:id="rId3"/>
    <p:sldId id="256" r:id="rId4"/>
    <p:sldId id="258" r:id="rId5"/>
    <p:sldId id="259" r:id="rId6"/>
    <p:sldId id="262" r:id="rId7"/>
    <p:sldId id="263" r:id="rId8"/>
    <p:sldId id="264" r:id="rId9"/>
    <p:sldId id="266" r:id="rId10"/>
    <p:sldId id="267" r:id="rId11"/>
    <p:sldId id="268" r:id="rId12"/>
    <p:sldId id="261" r:id="rId13"/>
    <p:sldId id="269" r:id="rId14"/>
    <p:sldId id="265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2" r:id="rId36"/>
    <p:sldId id="290" r:id="rId37"/>
    <p:sldId id="291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e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3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2D48D52-31A6-4F14-BE4B-6D22BE1FBE60}" type="datetimeFigureOut">
              <a:rPr lang="en-US"/>
              <a:pPr/>
              <a:t>4/5/2024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635F7B1-AE8E-4218-8443-3F6A17C7D7A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34282"/>
            <a:ext cx="8229600" cy="45259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89843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89843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5405"/>
            <a:ext cx="8229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54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154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9843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5031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79008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15031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79008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0872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7077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369768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81943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936506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636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0716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E:\DOKUMENTI\Nimda dokumenti\memo grb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63713" y="0"/>
            <a:ext cx="5329237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/>
          <a:lstStyle/>
          <a:p>
            <a:r>
              <a:rPr lang="en-US" b="1"/>
              <a:t>Basic principles of hydration in sports</a:t>
            </a:r>
            <a:endParaRPr lang="en-GB" dirty="0" smtClean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23120"/>
          </a:xfrm>
        </p:spPr>
        <p:txBody>
          <a:bodyPr/>
          <a:lstStyle/>
          <a:p>
            <a:r>
              <a:rPr lang="en" b="1" dirty="0" smtClean="0">
                <a:solidFill>
                  <a:srgbClr val="898989"/>
                </a:solidFill>
              </a:rPr>
              <a:t>Prof. </a:t>
            </a:r>
            <a:r>
              <a:rPr lang="sr-Latn-RS" b="1" smtClean="0">
                <a:solidFill>
                  <a:srgbClr val="898989"/>
                </a:solidFill>
              </a:rPr>
              <a:t>Vladimir Jakovljević</a:t>
            </a:r>
            <a:endParaRPr lang="en" b="1" dirty="0" smtClean="0">
              <a:solidFill>
                <a:srgbClr val="898989"/>
              </a:solidFill>
            </a:endParaRPr>
          </a:p>
          <a:p>
            <a:r>
              <a:rPr lang="en" dirty="0" smtClean="0">
                <a:solidFill>
                  <a:srgbClr val="898989"/>
                </a:solidFill>
              </a:rPr>
              <a:t>Department of Physiology</a:t>
            </a:r>
          </a:p>
          <a:p>
            <a:r>
              <a:rPr lang="en" dirty="0" smtClean="0">
                <a:solidFill>
                  <a:srgbClr val="898989"/>
                </a:solidFill>
              </a:rPr>
              <a:t>Faculty of Medical Sciences</a:t>
            </a:r>
          </a:p>
          <a:p>
            <a:r>
              <a:rPr lang="en" dirty="0" smtClean="0">
                <a:solidFill>
                  <a:srgbClr val="898989"/>
                </a:solidFill>
              </a:rPr>
              <a:t>University of Kragujevac</a:t>
            </a:r>
            <a:endParaRPr lang="en-GB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400" dirty="0" smtClean="0"/>
              <a:t>Bioelectrical impedance and varieties of this method are increasingly used, bearing in mind that they give the most accurate results of body composition, and therefore of water content.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Water balance and hydration status</a:t>
            </a:r>
            <a:endParaRPr lang="en-US" sz="3200" dirty="0"/>
          </a:p>
        </p:txBody>
      </p:sp>
      <p:pic>
        <p:nvPicPr>
          <p:cNvPr id="37890" name="Picture 2" descr="Bioelectrical Impedance Analysis (BIA) principle of work | Download  Scientific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38500"/>
            <a:ext cx="8096250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200" dirty="0" smtClean="0"/>
              <a:t>Most of the European population </a:t>
            </a:r>
            <a:r>
              <a:rPr lang="en" sz="2200" b="1" dirty="0" smtClean="0"/>
              <a:t>does not consume enough water </a:t>
            </a:r>
            <a:r>
              <a:rPr lang="en" sz="2200" dirty="0" smtClean="0"/>
              <a:t>and does not have adequate knowledge about proper hydration;</a:t>
            </a:r>
          </a:p>
          <a:p>
            <a:endParaRPr lang="sr-Cyrl-RS" sz="1200" dirty="0" smtClean="0"/>
          </a:p>
          <a:p>
            <a:r>
              <a:rPr lang="en" sz="2200" dirty="0" smtClean="0"/>
              <a:t>Proper hydration is influenced by a large number of different factors - eating habits, socioeconomic status, cultural characteristics...</a:t>
            </a:r>
          </a:p>
          <a:p>
            <a:endParaRPr lang="sr-Cyrl-RS" sz="1200" dirty="0" smtClean="0"/>
          </a:p>
          <a:p>
            <a:r>
              <a:rPr lang="en" sz="2200" dirty="0" smtClean="0"/>
              <a:t>The most important guidelines on proper hydration should be included in educational programs of health institutions and schools;</a:t>
            </a:r>
          </a:p>
          <a:p>
            <a:endParaRPr lang="sr-Cyrl-RS" sz="1200" dirty="0" smtClean="0"/>
          </a:p>
          <a:p>
            <a:r>
              <a:rPr lang="en" sz="2200" dirty="0" smtClean="0"/>
              <a:t>Special attention should be focused on parts of the population that have </a:t>
            </a:r>
            <a:r>
              <a:rPr lang="en" sz="2200" b="1" dirty="0" smtClean="0"/>
              <a:t>a higher risk of developing dehydration </a:t>
            </a:r>
            <a:r>
              <a:rPr lang="en" sz="2200" dirty="0" smtClean="0"/>
              <a:t>- </a:t>
            </a:r>
            <a:r>
              <a:rPr lang="en" sz="2200" b="1" u="sng" dirty="0" smtClean="0"/>
              <a:t>athletes </a:t>
            </a:r>
            <a:r>
              <a:rPr lang="en" sz="2200" dirty="0" smtClean="0"/>
              <a:t>, </a:t>
            </a:r>
            <a:r>
              <a:rPr lang="en" sz="2200" b="1" u="sng" dirty="0" smtClean="0"/>
              <a:t>children and adolescents </a:t>
            </a:r>
            <a:r>
              <a:rPr lang="en" sz="2200" dirty="0" smtClean="0"/>
              <a:t>, </a:t>
            </a:r>
            <a:r>
              <a:rPr lang="en" sz="2200" b="1" u="sng" dirty="0" smtClean="0"/>
              <a:t>pregnant women and nursing mothers.</a:t>
            </a:r>
            <a:r>
              <a:rPr lang="en" sz="2200" b="1" dirty="0" smtClean="0"/>
              <a:t> </a:t>
            </a:r>
            <a:r>
              <a:rPr lang="en" sz="2200" dirty="0" smtClean="0"/>
              <a:t>and </a:t>
            </a:r>
            <a:r>
              <a:rPr lang="en" sz="2200" b="1" u="sng" dirty="0" smtClean="0"/>
              <a:t>elderly people </a:t>
            </a:r>
            <a:r>
              <a:rPr lang="en" sz="2200" dirty="0" smtClean="0"/>
              <a:t>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Water balance and hydration status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3200" dirty="0" smtClean="0"/>
              <a:t>Regulatory mechanisms for maintaining water balance in the body</a:t>
            </a:r>
            <a:endParaRPr lang="en-US" sz="3200" dirty="0"/>
          </a:p>
        </p:txBody>
      </p:sp>
      <p:pic>
        <p:nvPicPr>
          <p:cNvPr id="2050" name="Picture 2" descr="Thirst and hydration: Physiology and consequences of dysfunction | Semantic  Scho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094" y="2151906"/>
            <a:ext cx="5609813" cy="469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8" name="Picture 6" descr="Kidney And Nephron, Illustration Photograph by Monica Schroe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852936"/>
            <a:ext cx="4606650" cy="3168352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/>
          <a:lstStyle/>
          <a:p>
            <a:r>
              <a:rPr lang="en" sz="3200" dirty="0" smtClean="0"/>
              <a:t>Regulatory mechanisms for maintaining water balance in the body</a:t>
            </a:r>
            <a:endParaRPr lang="en-US" sz="3200" dirty="0"/>
          </a:p>
        </p:txBody>
      </p:sp>
      <p:pic>
        <p:nvPicPr>
          <p:cNvPr id="38914" name="Picture 2" descr="Overview of the Pituitary Gland - Hormonal and Metabolic Disorders - Merck  Manuals Consumer Ver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2708920"/>
            <a:ext cx="2981857" cy="3096344"/>
          </a:xfrm>
          <a:prstGeom prst="rect">
            <a:avLst/>
          </a:prstGeom>
          <a:noFill/>
        </p:spPr>
      </p:pic>
      <p:grpSp>
        <p:nvGrpSpPr>
          <p:cNvPr id="12" name="Group 11"/>
          <p:cNvGrpSpPr/>
          <p:nvPr/>
        </p:nvGrpSpPr>
        <p:grpSpPr>
          <a:xfrm>
            <a:off x="2987824" y="2793122"/>
            <a:ext cx="1512169" cy="3431996"/>
            <a:chOff x="3419872" y="2793122"/>
            <a:chExt cx="1512169" cy="3431996"/>
          </a:xfrm>
        </p:grpSpPr>
        <p:sp>
          <p:nvSpPr>
            <p:cNvPr id="7" name="Right Arrow 6"/>
            <p:cNvSpPr/>
            <p:nvPr/>
          </p:nvSpPr>
          <p:spPr>
            <a:xfrm>
              <a:off x="3419872" y="3573016"/>
              <a:ext cx="1512168" cy="93610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 rot="10800000">
              <a:off x="3419873" y="4581128"/>
              <a:ext cx="1512168" cy="93610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19872" y="2793122"/>
              <a:ext cx="15121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" sz="4000" b="1" dirty="0" smtClean="0"/>
                <a:t>H </a:t>
              </a:r>
              <a:r>
                <a:rPr lang="en" sz="4000" b="1" baseline="-25000" dirty="0" smtClean="0"/>
                <a:t>2 </a:t>
              </a:r>
              <a:r>
                <a:rPr lang="en" sz="4000" b="1" dirty="0" smtClean="0"/>
                <a:t>O</a:t>
              </a:r>
              <a:endParaRPr lang="en-US" sz="40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19873" y="5517232"/>
              <a:ext cx="15121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" sz="4000" b="1" dirty="0" smtClean="0"/>
                <a:t>H </a:t>
              </a:r>
              <a:r>
                <a:rPr lang="en" sz="4000" b="1" baseline="-25000" dirty="0" smtClean="0"/>
                <a:t>2 </a:t>
              </a:r>
              <a:r>
                <a:rPr lang="en" sz="4000" b="1" dirty="0" smtClean="0"/>
                <a:t>O</a:t>
              </a:r>
              <a:endParaRPr lang="en-US" sz="4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Posterior Pituitary - an overview | ScienceDirect Top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3581400" cy="4381501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/>
          <a:lstStyle/>
          <a:p>
            <a:r>
              <a:rPr lang="en" sz="3200" dirty="0" smtClean="0"/>
              <a:t>Regulatory mechanisms for maintaining water balance in the body</a:t>
            </a:r>
            <a:endParaRPr lang="en-US" sz="3200" dirty="0"/>
          </a:p>
        </p:txBody>
      </p:sp>
      <p:pic>
        <p:nvPicPr>
          <p:cNvPr id="33796" name="Picture 4" descr="26.2 Water Balance – Anatomy &amp; Physiolog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871" y="2420888"/>
            <a:ext cx="5297633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/>
          <a:lstStyle/>
          <a:p>
            <a:r>
              <a:rPr lang="en" sz="3200" dirty="0" smtClean="0"/>
              <a:t>Regulatory mechanisms for maintaining water balance in the body</a:t>
            </a:r>
            <a:endParaRPr lang="en-US" sz="3200" dirty="0"/>
          </a:p>
        </p:txBody>
      </p:sp>
      <p:pic>
        <p:nvPicPr>
          <p:cNvPr id="40962" name="Picture 2" descr="Figure: Regulating Blood Pressure: The Renin-Angiotensin-Aldosterone System  - MSD Manual Consumer Ver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4397" y="2204864"/>
            <a:ext cx="4155207" cy="3875865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827584" y="6084912"/>
            <a:ext cx="7488832" cy="51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Renin - Angiotensin - Aldosterone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229600" cy="1143000"/>
          </a:xfrm>
        </p:spPr>
        <p:txBody>
          <a:bodyPr/>
          <a:lstStyle/>
          <a:p>
            <a:r>
              <a:rPr lang="en" sz="6000" dirty="0" smtClean="0"/>
              <a:t>Hydration in sports</a:t>
            </a:r>
            <a:endParaRPr lang="en-US" sz="6000" dirty="0"/>
          </a:p>
        </p:txBody>
      </p:sp>
      <p:pic>
        <p:nvPicPr>
          <p:cNvPr id="43016" name="Picture 8" descr="Deportista High Res Stock Images | Shutterst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284983"/>
            <a:ext cx="5040560" cy="345920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43808" y="6453336"/>
            <a:ext cx="29523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endParaRPr lang="sr-Cyrl-RS" sz="2200" b="1" u="sng" dirty="0" smtClean="0"/>
          </a:p>
          <a:p>
            <a:r>
              <a:rPr lang="en" sz="2200" b="1" u="sng" dirty="0" smtClean="0"/>
              <a:t>Weight gain is significantly higher in athletes</a:t>
            </a:r>
            <a:r>
              <a:rPr lang="en" sz="2200" b="1" dirty="0" smtClean="0"/>
              <a:t> </a:t>
            </a:r>
            <a:r>
              <a:rPr lang="en" sz="2200" dirty="0" smtClean="0"/>
              <a:t>- a trained athlete can lose several liters of water per hour of activity - by gaining fitness and adapting to training, the sweat glands of athletes can excrete increasing amounts of water (sweat) during physical activity ;</a:t>
            </a:r>
            <a:endParaRPr lang="sr-Cyrl-RS" sz="2200" dirty="0" smtClean="0"/>
          </a:p>
          <a:p>
            <a:endParaRPr lang="en-US" sz="2200" dirty="0" smtClean="0"/>
          </a:p>
          <a:p>
            <a:r>
              <a:rPr lang="en" sz="2200" b="1" u="sng" dirty="0" smtClean="0"/>
              <a:t>Increased breathing </a:t>
            </a:r>
            <a:r>
              <a:rPr lang="en" sz="2200" dirty="0" smtClean="0"/>
              <a:t>, especially with the mouth open, which ensures a greater flow of oxygen in the athlete's body, causes a greater loss of water through perspiration due to a greater amount of water in the vapor-saturated exhaled air ;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Specifics of water loss in athletes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endParaRPr lang="ru-RU" sz="2200" dirty="0" smtClean="0"/>
          </a:p>
          <a:p>
            <a:r>
              <a:rPr lang="en" sz="2200" dirty="0" smtClean="0"/>
              <a:t>Sports that take place in a cold environment (swimming), although they do not cause the need to sweat, cause an increase in the loss of water from the body through the kidneys, since in a cold environment blood flow is centralized, which causes faster filtration in the renal system and an increase in urine production.</a:t>
            </a:r>
            <a:endParaRPr lang="sr-Cyrl-RS" sz="22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Specifics of water loss in athletes</a:t>
            </a:r>
            <a:endParaRPr lang="en-US" sz="3200" dirty="0"/>
          </a:p>
        </p:txBody>
      </p:sp>
      <p:pic>
        <p:nvPicPr>
          <p:cNvPr id="44034" name="Picture 2" descr="The benefits of swimming for fun &amp; health + 8 technique ti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293096"/>
            <a:ext cx="4032448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Ð ÐµÐ·ÑÐ»ÑÐ°Ñ ÑÐ»Ð¸ÐºÐ° Ð·Ð° dehydration physical performance"/>
          <p:cNvPicPr>
            <a:picLocks noChangeAspect="1" noChangeArrowheads="1"/>
          </p:cNvPicPr>
          <p:nvPr/>
        </p:nvPicPr>
        <p:blipFill>
          <a:blip r:embed="rId2" cstate="print"/>
          <a:srcRect l="2322" t="8235" r="28001" b="6119"/>
          <a:stretch>
            <a:fillRect/>
          </a:stretch>
        </p:blipFill>
        <p:spPr bwMode="auto">
          <a:xfrm>
            <a:off x="5852151" y="4005064"/>
            <a:ext cx="3291849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200" b="1" u="sng" dirty="0" smtClean="0">
                <a:solidFill>
                  <a:srgbClr val="FF0000"/>
                </a:solidFill>
              </a:rPr>
              <a:t>Dehydration </a:t>
            </a:r>
            <a:r>
              <a:rPr lang="en" sz="2200" dirty="0" smtClean="0"/>
              <a:t>- the process of reducing the total amount of body water ;</a:t>
            </a:r>
            <a:endParaRPr lang="ru-RU" sz="2200" dirty="0" smtClean="0"/>
          </a:p>
          <a:p>
            <a:r>
              <a:rPr lang="en" sz="2200" dirty="0" smtClean="0"/>
              <a:t>In sports, it mostly occurs as a result of improper fluid replacement;</a:t>
            </a:r>
            <a:endParaRPr lang="ru-RU" sz="2200" dirty="0" smtClean="0"/>
          </a:p>
          <a:p>
            <a:r>
              <a:rPr lang="en" sz="2200" dirty="0" smtClean="0"/>
              <a:t>An increase in the degree of dehydration proportionally decreases the athlete's physical and mental performance;</a:t>
            </a:r>
          </a:p>
          <a:p>
            <a:r>
              <a:rPr lang="en" sz="2200" dirty="0" smtClean="0"/>
              <a:t>Rehydration - before, during and after training;</a:t>
            </a:r>
            <a:endParaRPr lang="en-US" sz="22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Hydration in sports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 smtClean="0"/>
              <a:t>Definition of hydration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sz="2400" dirty="0" smtClean="0"/>
              <a:t>Water is an ideal solvent and medium for metabolic processes in the body;</a:t>
            </a:r>
          </a:p>
          <a:p>
            <a:endParaRPr lang="ru-RU" sz="2400" dirty="0" smtClean="0"/>
          </a:p>
          <a:p>
            <a:r>
              <a:rPr lang="en" sz="2400" dirty="0" smtClean="0"/>
              <a:t>Water enables the transport and exchange of substances in the body;</a:t>
            </a:r>
          </a:p>
          <a:p>
            <a:endParaRPr lang="ru-RU" sz="2400" dirty="0" smtClean="0"/>
          </a:p>
          <a:p>
            <a:r>
              <a:rPr lang="en" sz="2400" b="1" u="sng" dirty="0" smtClean="0">
                <a:solidFill>
                  <a:srgbClr val="FF0000"/>
                </a:solidFill>
              </a:rPr>
              <a:t>Hydration </a:t>
            </a:r>
            <a:r>
              <a:rPr lang="en" sz="2400" dirty="0" smtClean="0"/>
              <a:t> </a:t>
            </a:r>
            <a:r>
              <a:rPr lang="en" sz="2400" b="1" dirty="0" smtClean="0"/>
              <a:t>represents maintaining the balance between intake and loss of water</a:t>
            </a:r>
            <a:r>
              <a:rPr lang="en" sz="2400" dirty="0" smtClean="0"/>
              <a:t>, and thus the adequate </a:t>
            </a:r>
            <a:r>
              <a:rPr lang="en-US" sz="2400" dirty="0" smtClean="0"/>
              <a:t>environment </a:t>
            </a:r>
            <a:r>
              <a:rPr lang="en" sz="2400" dirty="0" smtClean="0"/>
              <a:t> for all physiological processes in the body.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" sz="2200" dirty="0" smtClean="0"/>
              <a:t>Loss of body water in the amount </a:t>
            </a:r>
            <a:r>
              <a:rPr lang="en" sz="2200" b="1" dirty="0" smtClean="0"/>
              <a:t>of 2% </a:t>
            </a:r>
            <a:r>
              <a:rPr lang="en" sz="2200" dirty="0" smtClean="0"/>
              <a:t>of body mass is sufficient for a pronounced decline in sports performance;</a:t>
            </a:r>
          </a:p>
          <a:p>
            <a:pPr marL="457200" indent="-457200">
              <a:buFont typeface="+mj-lt"/>
              <a:buAutoNum type="arabicPeriod"/>
            </a:pPr>
            <a:r>
              <a:rPr lang="en" sz="2200" dirty="0" smtClean="0"/>
              <a:t>Loss of body water in the amount of </a:t>
            </a:r>
            <a:r>
              <a:rPr lang="en" sz="2200" b="1" dirty="0" smtClean="0"/>
              <a:t>more than 2% </a:t>
            </a:r>
            <a:r>
              <a:rPr lang="en" sz="2200" dirty="0" smtClean="0"/>
              <a:t>of body weight can cause muscle cramps, nausea, vomiting, diarrhea and other gastro-intestinal complaints;</a:t>
            </a:r>
          </a:p>
          <a:p>
            <a:pPr marL="457200" indent="-457200">
              <a:buFont typeface="+mj-lt"/>
              <a:buAutoNum type="arabicPeriod"/>
            </a:pPr>
            <a:r>
              <a:rPr lang="en" sz="2200" dirty="0" smtClean="0"/>
              <a:t>Possible loss of body water in the amount of </a:t>
            </a:r>
            <a:r>
              <a:rPr lang="en" sz="2200" b="1" dirty="0" smtClean="0"/>
              <a:t>more than 5% </a:t>
            </a:r>
            <a:r>
              <a:rPr lang="en" sz="2200" dirty="0" smtClean="0"/>
              <a:t>of body mass can cause heat stroke or stroke.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D ehydration in athletes</a:t>
            </a:r>
            <a:endParaRPr lang="en-US" sz="3200" dirty="0"/>
          </a:p>
        </p:txBody>
      </p:sp>
      <p:pic>
        <p:nvPicPr>
          <p:cNvPr id="6" name="Picture 2" descr="Ð ÐµÐ·ÑÐ»ÑÐ°Ñ ÑÐ»Ð¸ÐºÐ° Ð·Ð° dehydration physical performance"/>
          <p:cNvPicPr>
            <a:picLocks noChangeAspect="1" noChangeArrowheads="1"/>
          </p:cNvPicPr>
          <p:nvPr/>
        </p:nvPicPr>
        <p:blipFill>
          <a:blip r:embed="rId2" cstate="print"/>
          <a:srcRect t="19508" r="7884" b="20337"/>
          <a:stretch>
            <a:fillRect/>
          </a:stretch>
        </p:blipFill>
        <p:spPr bwMode="auto">
          <a:xfrm>
            <a:off x="1774366" y="4577357"/>
            <a:ext cx="5595268" cy="2236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The 4 Essential Heat Transfer Mechanisms | Endur Scie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5687" y="3689648"/>
            <a:ext cx="5632626" cy="3168352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808312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" sz="2400" b="1" u="sng" dirty="0" smtClean="0"/>
              <a:t>Heat release mechanisms </a:t>
            </a:r>
            <a:r>
              <a:rPr lang="en" sz="2400" dirty="0" smtClean="0"/>
              <a:t>: </a:t>
            </a: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en" sz="2400" dirty="0" smtClean="0"/>
              <a:t>- </a:t>
            </a:r>
            <a:r>
              <a:rPr lang="en" sz="2400" b="1" dirty="0" smtClean="0">
                <a:solidFill>
                  <a:srgbClr val="FF0000"/>
                </a:solidFill>
              </a:rPr>
              <a:t>Evaporation</a:t>
            </a:r>
            <a:r>
              <a:rPr lang="en" sz="2400" dirty="0" smtClean="0"/>
              <a:t>, </a:t>
            </a: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en" sz="2400" dirty="0" smtClean="0"/>
              <a:t>- </a:t>
            </a:r>
            <a:r>
              <a:rPr lang="en" sz="2400" b="1" dirty="0" smtClean="0">
                <a:solidFill>
                  <a:srgbClr val="FF0000"/>
                </a:solidFill>
              </a:rPr>
              <a:t>Radiation</a:t>
            </a:r>
            <a:r>
              <a:rPr lang="en" sz="2400" dirty="0" smtClean="0"/>
              <a:t>, </a:t>
            </a: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en" sz="2400" dirty="0" smtClean="0"/>
              <a:t>- </a:t>
            </a:r>
            <a:r>
              <a:rPr lang="en" sz="2400" b="1" dirty="0" smtClean="0">
                <a:solidFill>
                  <a:srgbClr val="FF0000"/>
                </a:solidFill>
              </a:rPr>
              <a:t>Convection</a:t>
            </a:r>
            <a:r>
              <a:rPr lang="en" sz="2400" dirty="0" smtClean="0"/>
              <a:t>, </a:t>
            </a: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en" sz="2400" dirty="0" smtClean="0"/>
              <a:t>- </a:t>
            </a:r>
            <a:r>
              <a:rPr lang="en" sz="2400" b="1" dirty="0" smtClean="0">
                <a:solidFill>
                  <a:srgbClr val="FF0000"/>
                </a:solidFill>
              </a:rPr>
              <a:t>Conduction</a:t>
            </a:r>
            <a:r>
              <a:rPr lang="en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" sz="2200" dirty="0" smtClean="0"/>
              <a:t>excessive sweating,</a:t>
            </a:r>
          </a:p>
          <a:p>
            <a:pPr marL="457200" indent="-457200">
              <a:buFont typeface="+mj-lt"/>
              <a:buAutoNum type="arabicPeriod"/>
            </a:pPr>
            <a:r>
              <a:rPr lang="en" sz="2200" dirty="0" smtClean="0"/>
              <a:t>training at high temperatures,</a:t>
            </a:r>
            <a:endParaRPr lang="sr-Latn-R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" sz="2200" dirty="0" smtClean="0"/>
              <a:t>inadequate fluid replacement before, during and after physical exertion,</a:t>
            </a:r>
          </a:p>
          <a:p>
            <a:pPr marL="457200" indent="-457200">
              <a:buFont typeface="+mj-lt"/>
              <a:buAutoNum type="arabicPeriod"/>
            </a:pPr>
            <a:r>
              <a:rPr lang="en" sz="2200" dirty="0" smtClean="0"/>
              <a:t>taking liquids only in case of thirst.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The most common causes of dehydration in athletes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524" y="0"/>
            <a:ext cx="76849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21" y="1556792"/>
            <a:ext cx="906515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43" y="873148"/>
            <a:ext cx="8947715" cy="596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400" dirty="0" smtClean="0"/>
              <a:t>Due to the simplicity of determination, the most commonly used indicators of dehydration are:</a:t>
            </a:r>
          </a:p>
          <a:p>
            <a:pPr lvl="1"/>
            <a:r>
              <a:rPr lang="en" sz="2200" b="1" dirty="0" smtClean="0"/>
              <a:t>body weight measurement before and after physical activity</a:t>
            </a:r>
            <a:r>
              <a:rPr lang="en" sz="2200" dirty="0" smtClean="0"/>
              <a:t>;</a:t>
            </a:r>
            <a:endParaRPr lang="ru-RU" sz="2200" b="1" dirty="0" smtClean="0"/>
          </a:p>
          <a:p>
            <a:pPr lvl="1"/>
            <a:r>
              <a:rPr lang="en" sz="2200" b="1" dirty="0" smtClean="0"/>
              <a:t>determination of quantitative and qualitative properties of urine</a:t>
            </a:r>
            <a:r>
              <a:rPr lang="en" sz="2200" dirty="0" smtClean="0"/>
              <a:t>.</a:t>
            </a:r>
            <a:endParaRPr lang="ru-RU" sz="2200" b="1" dirty="0" smtClean="0"/>
          </a:p>
          <a:p>
            <a:pPr marL="457200" indent="-457200"/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Indicators of dehydration in athletes</a:t>
            </a:r>
            <a:endParaRPr lang="en-US" sz="3200" dirty="0"/>
          </a:p>
        </p:txBody>
      </p:sp>
      <p:pic>
        <p:nvPicPr>
          <p:cNvPr id="5" name="Picture 5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6294" y="3717627"/>
            <a:ext cx="384016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Determination of qualitative properties of urine</a:t>
            </a:r>
            <a:endParaRPr lang="en-US" sz="3200" dirty="0"/>
          </a:p>
        </p:txBody>
      </p:sp>
      <p:pic>
        <p:nvPicPr>
          <p:cNvPr id="7" name="Picture 6" descr="US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1242" y="1863427"/>
            <a:ext cx="3551238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 descr="Urine Hydration Chart - Vivomed Blo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5137685" cy="3744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988841"/>
            <a:ext cx="9036496" cy="4752528"/>
          </a:xfrm>
        </p:spPr>
        <p:txBody>
          <a:bodyPr/>
          <a:lstStyle/>
          <a:p>
            <a:pPr marL="457200" indent="-457200">
              <a:buNone/>
            </a:pPr>
            <a:r>
              <a:rPr lang="en" sz="2000" dirty="0" smtClean="0"/>
              <a:t>1. Measure your body weight before training or a match;</a:t>
            </a:r>
          </a:p>
          <a:p>
            <a:pPr marL="266700" indent="-266700">
              <a:buNone/>
            </a:pPr>
            <a:r>
              <a:rPr lang="en" sz="2000" dirty="0" smtClean="0"/>
              <a:t>2. Complete a training session lasting one hour (one hour was taken for easier calculation);</a:t>
            </a:r>
          </a:p>
          <a:p>
            <a:pPr marL="457200" indent="-457200">
              <a:buNone/>
            </a:pPr>
            <a:r>
              <a:rPr lang="en" sz="2000" dirty="0" smtClean="0"/>
              <a:t>3. During training, monitor the amount of fluid that the athlete takes into the body;</a:t>
            </a:r>
          </a:p>
          <a:p>
            <a:pPr marL="266700" indent="-266700">
              <a:buNone/>
            </a:pPr>
            <a:r>
              <a:rPr lang="en" sz="2000" dirty="0" smtClean="0"/>
              <a:t>4. Immediately after the end of the training, take a new measurement. Subtract the resulting weight from the initial weight. We convert the difference in weight into milliliters according to the principle: 1 g = 1 ml;</a:t>
            </a:r>
          </a:p>
          <a:p>
            <a:pPr marL="266700" indent="-266700">
              <a:buNone/>
            </a:pPr>
            <a:r>
              <a:rPr lang="en" sz="2000" dirty="0" smtClean="0"/>
              <a:t>5. The obtained value is added to the amount of liquid that served as compensation during training - </a:t>
            </a:r>
            <a:r>
              <a:rPr lang="en" sz="2000" u="sng" dirty="0" smtClean="0"/>
              <a:t>the obtained value is the sweating rate </a:t>
            </a:r>
            <a:r>
              <a:rPr lang="en" sz="2000" dirty="0" smtClean="0"/>
              <a:t>;</a:t>
            </a:r>
            <a:endParaRPr lang="ru-RU" sz="2000" u="sng" dirty="0" smtClean="0"/>
          </a:p>
          <a:p>
            <a:pPr marL="266700" indent="-266700">
              <a:buNone/>
            </a:pPr>
            <a:r>
              <a:rPr lang="en" sz="2000" dirty="0" smtClean="0"/>
              <a:t>6. Fluid replenishment is recommended every 15 minutes of training; Therefore, we divide the sweating rate by 4. The value we get represents the amount of liquid that the athlete should take in every 15 minutes;</a:t>
            </a:r>
          </a:p>
          <a:p>
            <a:pPr marL="266700" indent="-266700">
              <a:buNone/>
            </a:pPr>
            <a:r>
              <a:rPr lang="en" sz="2000" i="1" dirty="0" smtClean="0"/>
              <a:t>7. The whole procedure is repeated several times, in different temperature conditions and air humidity </a:t>
            </a:r>
            <a:r>
              <a:rPr lang="en" sz="2000" dirty="0" smtClean="0"/>
              <a:t>.</a:t>
            </a:r>
          </a:p>
          <a:p>
            <a:pPr>
              <a:buNone/>
            </a:pPr>
            <a:endParaRPr lang="ru-RU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/>
              <a:t>Sweat rate calculation in athletes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200" dirty="0" smtClean="0"/>
              <a:t>The rate of sweating can also be calculated based on the change in body mass (corrected by loss, i.e. fluid intake) during the duration of physical activity.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/>
              <a:t>S</a:t>
            </a:r>
            <a:r>
              <a:rPr lang="en" sz="3200" dirty="0" smtClean="0"/>
              <a:t>weat rate calculation in athletes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932" y="3212976"/>
            <a:ext cx="7320136" cy="3271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5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r>
              <a:rPr lang="en" sz="3200" dirty="0" smtClean="0"/>
              <a:t>Percentage physical water in relationship on the overall bodily mass in dependencies from the age</a:t>
            </a:r>
            <a:endParaRPr lang="en-GB" sz="3200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043608" y="2216150"/>
          <a:ext cx="6820232" cy="29667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1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1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13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dirty="0" smtClean="0"/>
                        <a:t>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 smtClean="0"/>
                        <a:t>Both genders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 smtClean="0"/>
                        <a:t>Females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b="1" dirty="0" smtClean="0"/>
                        <a:t>0-1 month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76%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sz="1800" b="1" dirty="0" smtClean="0"/>
                        <a:t>1-12 months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65%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sz="1800" b="1" dirty="0" smtClean="0"/>
                        <a:t>1-10 years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62%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sz="1800" b="1" dirty="0" smtClean="0"/>
                        <a:t>10-16 years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59%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57%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sz="1800" b="1" dirty="0" smtClean="0"/>
                        <a:t>17-39 years old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61%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50%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sz="1800" b="1" dirty="0" smtClean="0"/>
                        <a:t>40-59 years old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55%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52%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sz="1800" b="1" dirty="0" smtClean="0"/>
                        <a:t>60 years and more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52%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46%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pPr>
              <a:buNone/>
            </a:pPr>
            <a:r>
              <a:rPr lang="en" sz="2200" dirty="0" smtClean="0"/>
              <a:t>Keeping athletes properly hydrated can be divided into three phases:</a:t>
            </a:r>
          </a:p>
          <a:p>
            <a:pPr marL="457200" indent="-457200">
              <a:buAutoNum type="arabicPeriod"/>
            </a:pPr>
            <a:r>
              <a:rPr lang="en" sz="2200" dirty="0" smtClean="0"/>
              <a:t>prehydration phase </a:t>
            </a:r>
            <a:r>
              <a:rPr lang="en" sz="2200" i="1" dirty="0" smtClean="0"/>
              <a:t>(before sports activity)</a:t>
            </a:r>
          </a:p>
          <a:p>
            <a:pPr marL="457200" indent="-457200">
              <a:buAutoNum type="arabicPeriod"/>
            </a:pPr>
            <a:r>
              <a:rPr lang="en" sz="2200" dirty="0" smtClean="0"/>
              <a:t>phase of transient hydration </a:t>
            </a:r>
            <a:r>
              <a:rPr lang="en" sz="2200" i="1" dirty="0" smtClean="0"/>
              <a:t>(during the sports activity itself)</a:t>
            </a:r>
          </a:p>
          <a:p>
            <a:pPr marL="457200" indent="-457200">
              <a:buAutoNum type="arabicPeriod"/>
            </a:pPr>
            <a:r>
              <a:rPr lang="en" sz="2200" dirty="0" smtClean="0"/>
              <a:t>rehydration phase </a:t>
            </a:r>
            <a:r>
              <a:rPr lang="en" sz="2200" i="1" dirty="0" smtClean="0"/>
              <a:t>(after sports activity)</a:t>
            </a:r>
          </a:p>
          <a:p>
            <a:pPr>
              <a:buNone/>
            </a:pPr>
            <a:endParaRPr lang="ru-RU" sz="22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Basic principles of athlete hydration </a:t>
            </a:r>
            <a:endParaRPr lang="en-US" sz="3200" dirty="0"/>
          </a:p>
        </p:txBody>
      </p:sp>
      <p:pic>
        <p:nvPicPr>
          <p:cNvPr id="8" name="Picture 4" descr="Ð ÐµÐ·ÑÐ»ÑÐ°Ñ ÑÐ»Ð¸ÐºÐ° Ð·Ð° hydration in athletes"/>
          <p:cNvPicPr>
            <a:picLocks noChangeAspect="1" noChangeArrowheads="1"/>
          </p:cNvPicPr>
          <p:nvPr/>
        </p:nvPicPr>
        <p:blipFill>
          <a:blip r:embed="rId2" cstate="print"/>
          <a:srcRect b="54478"/>
          <a:stretch>
            <a:fillRect/>
          </a:stretch>
        </p:blipFill>
        <p:spPr bwMode="auto">
          <a:xfrm>
            <a:off x="684213" y="4581227"/>
            <a:ext cx="76581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pPr>
              <a:buNone/>
            </a:pPr>
            <a:r>
              <a:rPr lang="en" sz="2400" u="sng" dirty="0" smtClean="0"/>
              <a:t>Procedure </a:t>
            </a:r>
            <a:r>
              <a:rPr lang="en" sz="2400" dirty="0" smtClean="0"/>
              <a:t>:</a:t>
            </a:r>
            <a:endParaRPr lang="en-US" sz="2400" dirty="0" smtClean="0"/>
          </a:p>
          <a:p>
            <a:r>
              <a:rPr lang="en" sz="2000" dirty="0" smtClean="0"/>
              <a:t>Water is taken 4 hours before the competition, in amounts of 5-7 ml per kilogram of body weight;</a:t>
            </a:r>
          </a:p>
          <a:p>
            <a:endParaRPr lang="ru-RU" sz="2000" dirty="0" smtClean="0"/>
          </a:p>
          <a:p>
            <a:r>
              <a:rPr lang="en" sz="2000" dirty="0" smtClean="0"/>
              <a:t>The goal is to absorb the ingested water as slowly as possible, in order to ensure that the absorption continues during the competition (intake of water at a lower temperature - about 5 °C);</a:t>
            </a:r>
          </a:p>
          <a:p>
            <a:endParaRPr lang="ru-RU" sz="2000" dirty="0" smtClean="0"/>
          </a:p>
          <a:p>
            <a:r>
              <a:rPr lang="en" sz="2000" dirty="0" smtClean="0"/>
              <a:t>If the sports activity lasts shorter (up to 45 minutes), properly conducted pre-hydration ensures adequate hydration of the athlete (provided that the outside temperature is within the comfort range).</a:t>
            </a:r>
          </a:p>
          <a:p>
            <a:pPr>
              <a:buNone/>
            </a:pPr>
            <a:endParaRPr lang="ru-RU" sz="20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err="1" smtClean="0"/>
              <a:t>Basic </a:t>
            </a:r>
            <a:r>
              <a:rPr lang="en" sz="3200" dirty="0" smtClean="0"/>
              <a:t>principles of athlete </a:t>
            </a:r>
            <a:r>
              <a:rPr lang="en" sz="3200" dirty="0" err="1" smtClean="0"/>
              <a:t>hydration</a:t>
            </a:r>
            <a:r>
              <a:rPr lang="en" sz="3200" dirty="0" smtClean="0"/>
              <a:t> </a:t>
            </a:r>
            <a:r>
              <a:rPr lang="sr-Cyrl-RS" sz="3200" dirty="0" smtClean="0"/>
              <a:t/>
            </a:r>
            <a:br>
              <a:rPr lang="sr-Cyrl-RS" sz="3200" dirty="0" smtClean="0"/>
            </a:br>
            <a:r>
              <a:rPr lang="en" sz="3200" dirty="0" smtClean="0"/>
              <a:t>- prehydration -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pPr>
              <a:buNone/>
            </a:pPr>
            <a:r>
              <a:rPr lang="en" sz="2400" u="sng" dirty="0" smtClean="0"/>
              <a:t>Procedure </a:t>
            </a:r>
            <a:r>
              <a:rPr lang="en" sz="2400" dirty="0" smtClean="0"/>
              <a:t>:</a:t>
            </a:r>
            <a:endParaRPr lang="en-US" sz="2400" dirty="0" smtClean="0"/>
          </a:p>
          <a:p>
            <a:r>
              <a:rPr lang="en" sz="2000" dirty="0" smtClean="0"/>
              <a:t>The athlete takes small amounts of water (150-250 ml each) at intervals of 15-20 minutes, regardless of whether he feels thirsty or not;</a:t>
            </a:r>
          </a:p>
          <a:p>
            <a:endParaRPr lang="ru-RU" sz="2000" dirty="0" smtClean="0"/>
          </a:p>
          <a:p>
            <a:r>
              <a:rPr lang="en" sz="2000" dirty="0" smtClean="0"/>
              <a:t>In the desire to achieve the best possible result, consciously or unconsciously, the athlete ignores and suppresses all impulses from the organism that can represent a disturbing factor;</a:t>
            </a:r>
          </a:p>
          <a:p>
            <a:endParaRPr lang="ru-RU" sz="2000" dirty="0" smtClean="0"/>
          </a:p>
          <a:p>
            <a:r>
              <a:rPr lang="en" sz="2000" dirty="0" smtClean="0"/>
              <a:t>Therefore, transitory hydration represents a regime that the athlete simply must adopt as a pattern of behavior during training or competition, which will preserve his health and increase his athletic ability.</a:t>
            </a:r>
          </a:p>
          <a:p>
            <a:pPr>
              <a:buNone/>
            </a:pPr>
            <a:endParaRPr lang="ru-RU" sz="20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err="1" smtClean="0"/>
              <a:t>Basic </a:t>
            </a:r>
            <a:r>
              <a:rPr lang="en" sz="3200" dirty="0" smtClean="0"/>
              <a:t>principles of athlete </a:t>
            </a:r>
            <a:r>
              <a:rPr lang="en" sz="3200" dirty="0" err="1" smtClean="0"/>
              <a:t>hydration</a:t>
            </a:r>
            <a:r>
              <a:rPr lang="en" sz="3200" dirty="0" smtClean="0"/>
              <a:t> </a:t>
            </a:r>
            <a:r>
              <a:rPr lang="sr-Cyrl-RS" sz="3200" dirty="0" smtClean="0"/>
              <a:t/>
            </a:r>
            <a:br>
              <a:rPr lang="sr-Cyrl-RS" sz="3200" dirty="0" smtClean="0"/>
            </a:br>
            <a:r>
              <a:rPr lang="en" sz="3200" dirty="0" smtClean="0"/>
              <a:t>- transient hydration -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pPr>
              <a:buNone/>
            </a:pPr>
            <a:r>
              <a:rPr lang="en" sz="2400" u="sng" dirty="0" smtClean="0"/>
              <a:t>Procedure </a:t>
            </a:r>
            <a:r>
              <a:rPr lang="en" sz="2400" dirty="0" smtClean="0"/>
              <a:t>:</a:t>
            </a:r>
            <a:endParaRPr lang="en-US" sz="2400" dirty="0" smtClean="0"/>
          </a:p>
          <a:p>
            <a:r>
              <a:rPr lang="en" sz="2000" dirty="0" smtClean="0"/>
              <a:t>Estimate the amount of fluid lost from the difference in body mass before and after the competition;</a:t>
            </a:r>
          </a:p>
          <a:p>
            <a:endParaRPr lang="ru-RU" sz="2000" dirty="0" smtClean="0"/>
          </a:p>
          <a:p>
            <a:r>
              <a:rPr lang="en" sz="2000" dirty="0" smtClean="0"/>
              <a:t>It is recommended that for every kilogram of body weight lost, 1.5 liters of liquid should be consumed within 2 hours after completing physical activity;</a:t>
            </a:r>
          </a:p>
          <a:p>
            <a:endParaRPr lang="ru-RU" sz="2000" dirty="0" smtClean="0"/>
          </a:p>
          <a:p>
            <a:r>
              <a:rPr lang="en" sz="2000" dirty="0" smtClean="0"/>
              <a:t>It is thought that in this way the water-electrolyte balance is completely preserved - the balance between important electrolytes, such as sodium and potassium, as well as the total osmolality of body fluids is maintained.</a:t>
            </a:r>
          </a:p>
          <a:p>
            <a:pPr>
              <a:buNone/>
            </a:pPr>
            <a:endParaRPr lang="ru-RU" sz="20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err="1" smtClean="0"/>
              <a:t>Basic </a:t>
            </a:r>
            <a:r>
              <a:rPr lang="en" sz="3200" dirty="0" smtClean="0"/>
              <a:t>principles of athlete </a:t>
            </a:r>
            <a:r>
              <a:rPr lang="en" sz="3200" dirty="0" err="1" smtClean="0"/>
              <a:t>hydration</a:t>
            </a:r>
            <a:r>
              <a:rPr lang="en" sz="3200" dirty="0" smtClean="0"/>
              <a:t> </a:t>
            </a:r>
            <a:r>
              <a:rPr lang="sr-Cyrl-RS" sz="3200" dirty="0" smtClean="0"/>
              <a:t/>
            </a:r>
            <a:br>
              <a:rPr lang="sr-Cyrl-RS" sz="3200" dirty="0" smtClean="0"/>
            </a:br>
            <a:r>
              <a:rPr lang="en" sz="3200" dirty="0" smtClean="0"/>
              <a:t>- rehydration -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000" dirty="0" smtClean="0"/>
              <a:t>Sports drinks are made with optimal amounts of carbohydrates and electrolytes - they balance the composition and amount of body fluids;</a:t>
            </a:r>
          </a:p>
          <a:p>
            <a:r>
              <a:rPr lang="en" sz="2000" dirty="0" smtClean="0"/>
              <a:t>Because of their content, they are more useful than water for efforts lasting longer than 60 minutes;</a:t>
            </a:r>
          </a:p>
          <a:p>
            <a:r>
              <a:rPr lang="en" sz="2000" dirty="0" smtClean="0"/>
              <a:t>It is necessary to consume them chilled, because cold drinks are absorbed more slowly than hot drinks and are more pleasant, because they cool during exertion;</a:t>
            </a:r>
          </a:p>
          <a:p>
            <a:r>
              <a:rPr lang="en" sz="2000" dirty="0" smtClean="0"/>
              <a:t>Not all sports drinks are isotonic, which in a long period of time can affect the maintenance of the body's water-electrolyte balance;</a:t>
            </a:r>
          </a:p>
          <a:p>
            <a:r>
              <a:rPr lang="en" sz="2000" dirty="0" smtClean="0"/>
              <a:t>The composition of sports drinks is a key determinant that determines their characteristics;</a:t>
            </a:r>
          </a:p>
          <a:p>
            <a:r>
              <a:rPr lang="en" sz="2000" dirty="0" smtClean="0"/>
              <a:t>In addition to rehydration, these drinks are used to replenish electrolytes, but also to fill energy stores.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Drinks for hydration </a:t>
            </a:r>
            <a:r>
              <a:rPr lang="en" sz="3200" dirty="0"/>
              <a:t>- </a:t>
            </a:r>
            <a:r>
              <a:rPr lang="en" sz="3200" dirty="0" smtClean="0"/>
              <a:t>sports drinks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endParaRPr lang="ru-RU" sz="2000" dirty="0" smtClean="0"/>
          </a:p>
          <a:p>
            <a:r>
              <a:rPr lang="en" sz="2000" dirty="0" smtClean="0"/>
              <a:t>The highest percentage of sports drinks contains 10 to 25 mmol/l sodium (Na </a:t>
            </a:r>
            <a:r>
              <a:rPr lang="en" sz="2000" baseline="30000" dirty="0" smtClean="0"/>
              <a:t>+ </a:t>
            </a:r>
            <a:r>
              <a:rPr lang="en" sz="2000" dirty="0" smtClean="0"/>
              <a:t>) and 3 to 5 mmol/l potassium (K </a:t>
            </a:r>
            <a:r>
              <a:rPr lang="en" sz="2000" baseline="30000" dirty="0" smtClean="0"/>
              <a:t>+ </a:t>
            </a:r>
            <a:r>
              <a:rPr lang="en" sz="2000" dirty="0" smtClean="0"/>
              <a:t>) ;</a:t>
            </a:r>
          </a:p>
          <a:p>
            <a:endParaRPr lang="ru-RU" sz="1000" dirty="0" smtClean="0"/>
          </a:p>
          <a:p>
            <a:r>
              <a:rPr lang="en" sz="2000" dirty="0" smtClean="0"/>
              <a:t>Precisely the optimal concentration of the most important sodium and potassium is a necessary link in the recovery of the neuro-muscular unit of athletes, which during rehydration gives an advantage to sports drinks compared to water;</a:t>
            </a:r>
          </a:p>
          <a:p>
            <a:endParaRPr lang="ru-RU" sz="1000" dirty="0" smtClean="0"/>
          </a:p>
          <a:p>
            <a:r>
              <a:rPr lang="en" sz="2000" dirty="0" smtClean="0"/>
              <a:t>Also sodium, helps maintain thirst and reduce urine loss during recovery;</a:t>
            </a:r>
          </a:p>
          <a:p>
            <a:endParaRPr lang="ru-RU" sz="1000" dirty="0" smtClean="0"/>
          </a:p>
          <a:p>
            <a:r>
              <a:rPr lang="en" sz="2000" dirty="0" smtClean="0"/>
              <a:t>In addition, sports drinks generally contain 6% to 8% carbohydrates (or 60 to 80 g/l) which provides a sufficient source of energy (during and after training) without interfering with hydration itself.</a:t>
            </a:r>
          </a:p>
          <a:p>
            <a:endParaRPr lang="ru-RU" sz="20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/>
              <a:t>Drinks for hydration - sports drinks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000" dirty="0" smtClean="0"/>
              <a:t>Water is the cheapest and best alternative to sports drinks for recreational players and for athletes whose activity is shorter than 60 minutes;</a:t>
            </a:r>
            <a:endParaRPr lang="en-US" sz="2000" dirty="0" smtClean="0"/>
          </a:p>
          <a:p>
            <a:endParaRPr lang="ru-RU" sz="1000" dirty="0" smtClean="0"/>
          </a:p>
          <a:p>
            <a:r>
              <a:rPr lang="en" sz="2000" dirty="0" smtClean="0"/>
              <a:t>Water is absorbed quickly and can be used as a supplement to sports drinks.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/>
              <a:t>Drinks for hydration - </a:t>
            </a:r>
            <a:r>
              <a:rPr lang="en" sz="3200" dirty="0" smtClean="0"/>
              <a:t>water</a:t>
            </a:r>
            <a:endParaRPr lang="en-US" sz="3200" dirty="0"/>
          </a:p>
        </p:txBody>
      </p:sp>
      <p:pic>
        <p:nvPicPr>
          <p:cNvPr id="54274" name="Picture 2" descr="Yes, drinking more water may help you lose weight | Hu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2558" y="3672077"/>
            <a:ext cx="4778884" cy="3185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000" dirty="0" smtClean="0"/>
              <a:t>They contain an unnecessarily large amount of carbohydrates and insufficient electrolytes ;</a:t>
            </a:r>
            <a:endParaRPr lang="ru-RU" sz="2000" dirty="0" smtClean="0"/>
          </a:p>
          <a:p>
            <a:r>
              <a:rPr lang="en" sz="2000" dirty="0" smtClean="0"/>
              <a:t>g of sugar per liter is added to this type of juice , in order to sweeten and correct the sour taste ;</a:t>
            </a:r>
            <a:endParaRPr lang="ru-RU" sz="2000" dirty="0" smtClean="0"/>
          </a:p>
          <a:p>
            <a:r>
              <a:rPr lang="en" sz="2000" dirty="0" smtClean="0"/>
              <a:t>A high percentage of carbohydrates slows down the absorption of liquid ;</a:t>
            </a:r>
            <a:endParaRPr lang="ru-RU" sz="2000" dirty="0" smtClean="0"/>
          </a:p>
          <a:p>
            <a:r>
              <a:rPr lang="en" sz="2000" dirty="0" smtClean="0"/>
              <a:t>Due to these characteristics, </a:t>
            </a:r>
            <a:r>
              <a:rPr lang="en" sz="2000" b="1" u="sng" dirty="0" smtClean="0"/>
              <a:t>fruit juices are not recommended for hydration </a:t>
            </a:r>
            <a:r>
              <a:rPr lang="en" sz="2000" dirty="0" smtClean="0"/>
              <a:t>.</a:t>
            </a:r>
            <a:endParaRPr lang="ru-RU" sz="2000" b="1" u="sng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Drinks for hydration – fruit juices </a:t>
            </a:r>
            <a:endParaRPr lang="en-US" sz="3200" dirty="0"/>
          </a:p>
        </p:txBody>
      </p:sp>
      <p:pic>
        <p:nvPicPr>
          <p:cNvPr id="63490" name="Picture 2" descr="Drinking juice raises your risk of death — and it's easy to see why -  Insi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9812" y="4293095"/>
            <a:ext cx="3384376" cy="2538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000" dirty="0" smtClean="0"/>
              <a:t>Energy drinks are a poor alternative to sports drinks and water;</a:t>
            </a:r>
          </a:p>
          <a:p>
            <a:endParaRPr lang="ru-RU" sz="1000" dirty="0" smtClean="0"/>
          </a:p>
          <a:p>
            <a:r>
              <a:rPr lang="en" sz="2000" dirty="0" smtClean="0"/>
              <a:t>These types of liquids, especially when mixed with alcohol, can cause electrolyte disturbances, heart failure, nausea and vomiting;</a:t>
            </a:r>
          </a:p>
          <a:p>
            <a:endParaRPr lang="ru-RU" sz="1000" dirty="0" smtClean="0"/>
          </a:p>
          <a:p>
            <a:r>
              <a:rPr lang="en" sz="2000" dirty="0" smtClean="0"/>
              <a:t>Mechanism:</a:t>
            </a:r>
            <a:endParaRPr lang="en-US" sz="2000" dirty="0" smtClean="0"/>
          </a:p>
          <a:p>
            <a:pPr lvl="1"/>
            <a:r>
              <a:rPr lang="en" sz="1800" dirty="0" smtClean="0"/>
              <a:t>energy drinks contain substances that have a stimulating effect on the nervous system, and alcohol has a calming effect ;</a:t>
            </a:r>
          </a:p>
          <a:p>
            <a:pPr lvl="1"/>
            <a:r>
              <a:rPr lang="en" sz="1800" dirty="0" smtClean="0"/>
              <a:t>a high level of caffeine can lead to an increase in blood pressure and speed up the heart rate ;</a:t>
            </a:r>
            <a:endParaRPr lang="ru-RU" sz="1800" dirty="0" smtClean="0"/>
          </a:p>
          <a:p>
            <a:endParaRPr lang="ru-RU" sz="1000" dirty="0" smtClean="0"/>
          </a:p>
          <a:p>
            <a:r>
              <a:rPr lang="en" sz="2000" dirty="0" smtClean="0"/>
              <a:t>The long list of vitamins and minerals on the labels of most of these products is no guarantee of their safety;</a:t>
            </a:r>
          </a:p>
          <a:p>
            <a:endParaRPr lang="ru-RU" sz="1000" dirty="0" smtClean="0"/>
          </a:p>
          <a:p>
            <a:r>
              <a:rPr lang="en" sz="2000" dirty="0" smtClean="0"/>
              <a:t>Most energy drinks contain far more carbohydrates than the recommended amounts.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/>
              <a:t>Drinks for hydration </a:t>
            </a:r>
            <a:r>
              <a:rPr lang="en" sz="3200" dirty="0" smtClean="0"/>
              <a:t>- energy drinks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200" dirty="0" smtClean="0"/>
              <a:t>Acute hydration disorders are most often manifested as </a:t>
            </a:r>
            <a:r>
              <a:rPr lang="en" sz="2200" b="1" u="sng" dirty="0" smtClean="0">
                <a:solidFill>
                  <a:srgbClr val="FF0000"/>
                </a:solidFill>
              </a:rPr>
              <a:t>hyponatremia </a:t>
            </a:r>
            <a:r>
              <a:rPr lang="en" sz="2200" dirty="0" smtClean="0"/>
              <a:t>or </a:t>
            </a:r>
            <a:r>
              <a:rPr lang="en" sz="2200" b="1" u="sng" dirty="0" smtClean="0">
                <a:solidFill>
                  <a:srgbClr val="FF0000"/>
                </a:solidFill>
              </a:rPr>
              <a:t>hypernatremia </a:t>
            </a:r>
            <a:r>
              <a:rPr lang="en" sz="2200" dirty="0" smtClean="0"/>
              <a:t>;</a:t>
            </a:r>
          </a:p>
          <a:p>
            <a:r>
              <a:rPr lang="en" sz="2200" b="1" u="sng" dirty="0" smtClean="0"/>
              <a:t>Hyponatremia</a:t>
            </a:r>
            <a:r>
              <a:rPr lang="en" sz="2200" dirty="0" smtClean="0"/>
              <a:t> – [Na </a:t>
            </a:r>
            <a:r>
              <a:rPr lang="en" sz="2200" baseline="30000" dirty="0" smtClean="0"/>
              <a:t>+ </a:t>
            </a:r>
            <a:r>
              <a:rPr lang="en" sz="2200" dirty="0" smtClean="0"/>
              <a:t>] &lt; 136 </a:t>
            </a:r>
            <a:r>
              <a:rPr lang="en" sz="2200" dirty="0" err="1" smtClean="0"/>
              <a:t>mmol </a:t>
            </a:r>
            <a:r>
              <a:rPr lang="en" sz="2200" dirty="0" smtClean="0"/>
              <a:t>/L – the cause is usually inadequate and uncritical rehydration with solutions with a low Na </a:t>
            </a:r>
            <a:r>
              <a:rPr lang="en" sz="2200" baseline="30000" dirty="0" smtClean="0"/>
              <a:t>+ content </a:t>
            </a:r>
            <a:r>
              <a:rPr lang="en" sz="2200" dirty="0" smtClean="0"/>
              <a:t>(water);</a:t>
            </a:r>
          </a:p>
          <a:p>
            <a:r>
              <a:rPr lang="en" sz="2200" dirty="0" smtClean="0"/>
              <a:t>During long-term physical activity, intense sweating contributes to the reduction of the concentration of Na </a:t>
            </a:r>
            <a:r>
              <a:rPr lang="en" sz="2200" baseline="30000" dirty="0" smtClean="0"/>
              <a:t>+ </a:t>
            </a:r>
            <a:r>
              <a:rPr lang="en" sz="2200" dirty="0" smtClean="0"/>
              <a:t>in the extracellular fluid.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Hydration disorders </a:t>
            </a:r>
            <a:r>
              <a:rPr lang="sr-Cyrl-RS" sz="3200" dirty="0" smtClean="0"/>
              <a:t/>
            </a:r>
            <a:br>
              <a:rPr lang="sr-Cyrl-RS" sz="3200" dirty="0" smtClean="0"/>
            </a:br>
            <a:r>
              <a:rPr lang="en" sz="3200" dirty="0" smtClean="0"/>
              <a:t>- hyponatremia and hypernatremia</a:t>
            </a:r>
            <a:endParaRPr lang="en-US" sz="3200" dirty="0"/>
          </a:p>
        </p:txBody>
      </p:sp>
      <p:pic>
        <p:nvPicPr>
          <p:cNvPr id="65538" name="Picture 2" descr="Why is a marathon 26.2 miles? - HIS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2833" y="4574869"/>
            <a:ext cx="3341167" cy="2283131"/>
          </a:xfrm>
          <a:prstGeom prst="rect">
            <a:avLst/>
          </a:prstGeom>
          <a:noFill/>
        </p:spPr>
      </p:pic>
      <p:pic>
        <p:nvPicPr>
          <p:cNvPr id="65540" name="Picture 4" descr="Vi hjelper deg med å spise mindre salt | SP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5373216"/>
            <a:ext cx="2225003" cy="1251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3200" dirty="0" smtClean="0"/>
              <a:t>Content of water in body compartments and main electrolytes</a:t>
            </a:r>
            <a:endParaRPr lang="en-US" sz="3200" dirty="0"/>
          </a:p>
        </p:txBody>
      </p:sp>
      <p:pic>
        <p:nvPicPr>
          <p:cNvPr id="1026" name="Picture 2" descr="Body Water Compartments - Physiology Flashcards | ditki medical and  biological scienc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3483199" cy="3483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lectrolyte Fluid Balan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350228"/>
            <a:ext cx="5130759" cy="340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200" dirty="0" smtClean="0"/>
              <a:t>Severe hyponatremia – [Na </a:t>
            </a:r>
            <a:r>
              <a:rPr lang="en" sz="2200" baseline="30000" dirty="0" smtClean="0"/>
              <a:t>+ </a:t>
            </a:r>
            <a:r>
              <a:rPr lang="en" sz="2200" dirty="0" smtClean="0"/>
              <a:t>] &lt; 1 20 </a:t>
            </a:r>
            <a:r>
              <a:rPr lang="en" sz="2200" dirty="0" err="1" smtClean="0"/>
              <a:t>mmol </a:t>
            </a:r>
            <a:r>
              <a:rPr lang="en" sz="2200" dirty="0" smtClean="0"/>
              <a:t>/L results in the development of brain edema and accompanying neurological symptoms (headache, behavioral disorders and disorders of consciousness), pulmonary edema and hemolysis of erythrocytes;</a:t>
            </a:r>
            <a:endParaRPr lang="en-US" sz="2200" dirty="0" smtClean="0"/>
          </a:p>
          <a:p>
            <a:r>
              <a:rPr lang="en" sz="2200" dirty="0" smtClean="0"/>
              <a:t>Disorders in the conduction of impulses in muscle cells can cause cardiac arrest;</a:t>
            </a:r>
          </a:p>
          <a:p>
            <a:r>
              <a:rPr lang="en" sz="2200" dirty="0" smtClean="0"/>
              <a:t>Death results from the ingestion of an extremely large amount of water (4 L - 10 L ) in a short period of time (2 - 3 hours) .</a:t>
            </a:r>
            <a:endParaRPr lang="ru-RU" sz="2200" dirty="0" smtClean="0"/>
          </a:p>
          <a:p>
            <a:endParaRPr lang="sr-Cyrl-RS" sz="2200" dirty="0" smtClean="0"/>
          </a:p>
          <a:p>
            <a:endParaRPr lang="sr-Cyrl-RS" sz="22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Hydration disorders </a:t>
            </a:r>
            <a:r>
              <a:rPr lang="sr-Cyrl-RS" sz="3200" dirty="0" smtClean="0"/>
              <a:t/>
            </a:r>
            <a:br>
              <a:rPr lang="sr-Cyrl-RS" sz="3200" dirty="0" smtClean="0"/>
            </a:br>
            <a:r>
              <a:rPr lang="en" sz="3200" dirty="0" smtClean="0"/>
              <a:t>- hyponatremia and hypernatremia</a:t>
            </a:r>
            <a:endParaRPr lang="en-US" sz="3200" dirty="0"/>
          </a:p>
        </p:txBody>
      </p:sp>
      <p:pic>
        <p:nvPicPr>
          <p:cNvPr id="64514" name="Picture 2" descr="Toxicology Education Foundation | Water Intoxication (dilutional  hyponatremia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5080418"/>
            <a:ext cx="2678090" cy="1777582"/>
          </a:xfrm>
          <a:prstGeom prst="rect">
            <a:avLst/>
          </a:prstGeom>
          <a:noFill/>
        </p:spPr>
      </p:pic>
      <p:pic>
        <p:nvPicPr>
          <p:cNvPr id="64518" name="Picture 6" descr="How Your Water Company May Be Poisoning Your Kids – Mother Jon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5085184"/>
            <a:ext cx="2354521" cy="177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200" b="1" u="sng" dirty="0" smtClean="0"/>
              <a:t>Hypernatremia </a:t>
            </a:r>
            <a:r>
              <a:rPr lang="en" sz="2200" dirty="0" smtClean="0"/>
              <a:t>- [Na </a:t>
            </a:r>
            <a:r>
              <a:rPr lang="en" sz="2200" baseline="30000" dirty="0" smtClean="0"/>
              <a:t>+ </a:t>
            </a:r>
            <a:r>
              <a:rPr lang="en" sz="2200" dirty="0" smtClean="0"/>
              <a:t>] &lt; 1 45 </a:t>
            </a:r>
            <a:r>
              <a:rPr lang="en" sz="2200" dirty="0" err="1" smtClean="0"/>
              <a:t>mmol </a:t>
            </a:r>
            <a:r>
              <a:rPr lang="en" sz="2200" dirty="0" smtClean="0"/>
              <a:t>/ L - the cause is usually inadequate hydration and insufficient water intake, or a large loss of fluid (through the kidneys or in another way), as well as a reduced feeling of thirst;</a:t>
            </a:r>
          </a:p>
          <a:p>
            <a:r>
              <a:rPr lang="en" sz="2200" dirty="0" smtClean="0"/>
              <a:t>Severe hypernatremia - [Na </a:t>
            </a:r>
            <a:r>
              <a:rPr lang="en" sz="2200" baseline="30000" dirty="0" smtClean="0"/>
              <a:t>+ </a:t>
            </a:r>
            <a:r>
              <a:rPr lang="en" sz="2200" dirty="0" smtClean="0"/>
              <a:t>] &lt; 1 55 </a:t>
            </a:r>
            <a:r>
              <a:rPr lang="en" sz="2200" dirty="0" err="1" smtClean="0"/>
              <a:t>mmol </a:t>
            </a:r>
            <a:r>
              <a:rPr lang="en" sz="2200" dirty="0" smtClean="0"/>
              <a:t>/L – is a life-threatening condition;</a:t>
            </a:r>
            <a:endParaRPr lang="en-US" sz="2200" dirty="0" smtClean="0"/>
          </a:p>
          <a:p>
            <a:r>
              <a:rPr lang="en" sz="2200" dirty="0" smtClean="0"/>
              <a:t>Symptoms of hypernatremia refer to the nervous system:</a:t>
            </a:r>
          </a:p>
          <a:p>
            <a:pPr lvl="1"/>
            <a:r>
              <a:rPr lang="en" sz="1800" dirty="0" smtClean="0"/>
              <a:t>lethargy,</a:t>
            </a:r>
          </a:p>
          <a:p>
            <a:pPr lvl="1"/>
            <a:r>
              <a:rPr lang="en" sz="1800" dirty="0" smtClean="0"/>
              <a:t>A feeling of fatigue and lack of energy,</a:t>
            </a:r>
          </a:p>
          <a:p>
            <a:pPr lvl="1"/>
            <a:r>
              <a:rPr lang="en" sz="1800" dirty="0" smtClean="0"/>
              <a:t>Confusion.</a:t>
            </a:r>
          </a:p>
          <a:p>
            <a:pPr marL="361950" lvl="1" indent="-361950">
              <a:buNone/>
            </a:pPr>
            <a:endParaRPr lang="sr-Cyrl-RS" sz="1000" dirty="0" smtClean="0"/>
          </a:p>
          <a:p>
            <a:pPr marL="361950" lvl="1" indent="-361950">
              <a:buNone/>
            </a:pPr>
            <a:r>
              <a:rPr lang="en" sz="2200" dirty="0" smtClean="0"/>
              <a:t>Severe hypernatremia can cause</a:t>
            </a:r>
          </a:p>
          <a:p>
            <a:pPr marL="361950" lvl="1" indent="-361950">
              <a:buNone/>
            </a:pPr>
            <a:r>
              <a:rPr lang="en" sz="2200" dirty="0" smtClean="0"/>
              <a:t>epi-seizures and coma.</a:t>
            </a:r>
          </a:p>
          <a:p>
            <a:endParaRPr lang="sr-Cyrl-RS" sz="2200" dirty="0" smtClean="0"/>
          </a:p>
          <a:p>
            <a:endParaRPr lang="sr-Cyrl-RS" sz="22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Hydration disorders </a:t>
            </a:r>
            <a:r>
              <a:rPr lang="sr-Cyrl-RS" sz="3200" dirty="0" smtClean="0"/>
              <a:t/>
            </a:r>
            <a:br>
              <a:rPr lang="sr-Cyrl-RS" sz="3200" dirty="0" smtClean="0"/>
            </a:br>
            <a:r>
              <a:rPr lang="en" sz="3200" dirty="0" smtClean="0"/>
              <a:t>- hyponatremia and hypernatremia</a:t>
            </a:r>
            <a:endParaRPr lang="en-US" sz="3200" dirty="0"/>
          </a:p>
        </p:txBody>
      </p:sp>
      <p:pic>
        <p:nvPicPr>
          <p:cNvPr id="67586" name="Picture 2" descr="Revelation 7:16 No More Hunger Or Thirst | Insights From 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1660" y="4553744"/>
            <a:ext cx="3072340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710952"/>
          </a:xfrm>
        </p:spPr>
        <p:txBody>
          <a:bodyPr/>
          <a:lstStyle/>
          <a:p>
            <a:r>
              <a:rPr lang="en" sz="3200" dirty="0" smtClean="0"/>
              <a:t>Daily intake and loss of water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45232" y="1844675"/>
          <a:ext cx="3394720" cy="17526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697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7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" dirty="0" smtClean="0"/>
                        <a:t>Input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Fluid ingested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2300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Metabolic water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300</a:t>
                      </a:r>
                      <a:endParaRPr 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b="1" u="sng" dirty="0" smtClean="0"/>
                        <a:t>IN TOTAL</a:t>
                      </a:r>
                      <a:endParaRPr lang="en-US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u="sng" dirty="0" smtClean="0"/>
                        <a:t>2600</a:t>
                      </a:r>
                      <a:endParaRPr lang="en-US" b="1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764360" y="1844824"/>
          <a:ext cx="3624064" cy="2595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12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2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" dirty="0" smtClean="0"/>
                        <a:t>Loss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Goat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400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Lungs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600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Sweat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100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Feces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100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Urine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dirty="0" smtClean="0"/>
                        <a:t>1400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b="1" u="sng" dirty="0" smtClean="0"/>
                        <a:t>IN TOTAL</a:t>
                      </a:r>
                      <a:endParaRPr lang="en-US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b="1" u="sng" dirty="0" smtClean="0"/>
                        <a:t>2600</a:t>
                      </a:r>
                      <a:endParaRPr lang="en-US" b="1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Water balance and hydration status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400" b="1" u="sng" dirty="0" smtClean="0"/>
              <a:t>Water balance </a:t>
            </a:r>
            <a:r>
              <a:rPr lang="en" sz="2400" dirty="0" smtClean="0"/>
              <a:t>represents the relationship between the water that is introduced into the body and that, in various ways, is lost from the body;</a:t>
            </a:r>
          </a:p>
          <a:p>
            <a:endParaRPr lang="sr-Cyrl-RS" sz="2400" dirty="0" smtClean="0"/>
          </a:p>
          <a:p>
            <a:r>
              <a:rPr lang="en" sz="2400" b="1" u="sng" dirty="0" smtClean="0"/>
              <a:t>Water balance </a:t>
            </a:r>
            <a:r>
              <a:rPr lang="en" sz="2400" dirty="0" smtClean="0"/>
              <a:t>is a parameter that is most often used to assess </a:t>
            </a:r>
            <a:r>
              <a:rPr lang="en" sz="2400" b="1" u="sng" dirty="0" smtClean="0"/>
              <a:t>the hydration status </a:t>
            </a:r>
            <a:r>
              <a:rPr lang="en" sz="2400" dirty="0" smtClean="0"/>
              <a:t>, that is, the total water content in the body;</a:t>
            </a:r>
          </a:p>
          <a:p>
            <a:endParaRPr lang="sr-Cyrl-RS" sz="2400" dirty="0" smtClean="0"/>
          </a:p>
          <a:p>
            <a:r>
              <a:rPr lang="en" sz="2400" dirty="0" smtClean="0"/>
              <a:t>In perfect, physiological conditions, the water balance is equal to zero, that is, water intake and water loss are completely balanced.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ow Does the Body Maintain Water Balance - Pediaa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2964" y="1052736"/>
            <a:ext cx="6498073" cy="5416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400" dirty="0" smtClean="0"/>
              <a:t>It is recommended that the daily intake of water ( </a:t>
            </a:r>
            <a:r>
              <a:rPr lang="en" sz="2400" i="1" dirty="0" smtClean="0"/>
              <a:t>European Food Safety Authority - EFSA </a:t>
            </a:r>
            <a:r>
              <a:rPr lang="en" sz="2400" dirty="0" smtClean="0"/>
              <a:t>) is 2 L for women and 2.5 L for men;</a:t>
            </a:r>
          </a:p>
          <a:p>
            <a:endParaRPr lang="en-US" sz="2400" dirty="0" smtClean="0"/>
          </a:p>
          <a:p>
            <a:r>
              <a:rPr lang="en" sz="2400" dirty="0" smtClean="0"/>
              <a:t>The need for water intake depends on a large number of factors - age, gender, physical activity, genomic profile and environmental conditions (season, climate, cultural habits) ;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Water balance and hydration status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752528"/>
          </a:xfrm>
        </p:spPr>
        <p:txBody>
          <a:bodyPr/>
          <a:lstStyle/>
          <a:p>
            <a:r>
              <a:rPr lang="en" sz="2400" dirty="0" smtClean="0"/>
              <a:t>Assessment of the degree of hydration:</a:t>
            </a:r>
          </a:p>
          <a:p>
            <a:pPr lvl="1"/>
            <a:r>
              <a:rPr lang="en" sz="2000" dirty="0" smtClean="0"/>
              <a:t>Quantity ( ml/ day) and osmolality of urine ( </a:t>
            </a:r>
            <a:r>
              <a:rPr lang="en" sz="2000" dirty="0" err="1" smtClean="0"/>
              <a:t>mOsm </a:t>
            </a:r>
            <a:r>
              <a:rPr lang="en" sz="2000" dirty="0" smtClean="0"/>
              <a:t>/kg ) ;</a:t>
            </a:r>
          </a:p>
          <a:p>
            <a:pPr lvl="1"/>
            <a:r>
              <a:rPr lang="en" sz="2000" dirty="0" smtClean="0"/>
              <a:t>Plasma osmolality;</a:t>
            </a:r>
          </a:p>
          <a:p>
            <a:pPr lvl="1"/>
            <a:r>
              <a:rPr lang="en" sz="2000" dirty="0" smtClean="0"/>
              <a:t>Analysis of bioelectrical impedance;</a:t>
            </a:r>
          </a:p>
          <a:p>
            <a:pPr lvl="1"/>
            <a:r>
              <a:rPr lang="en" sz="2000" dirty="0" smtClean="0"/>
              <a:t>Use of equations to estimate total body water and extracellular water;</a:t>
            </a:r>
          </a:p>
          <a:p>
            <a:pPr lvl="1"/>
            <a:r>
              <a:rPr lang="en" sz="2000" dirty="0" smtClean="0"/>
              <a:t>Free water reserve assessment.</a:t>
            </a:r>
          </a:p>
          <a:p>
            <a:pPr lvl="1">
              <a:buNone/>
            </a:pPr>
            <a:endParaRPr lang="sr-Cyrl-RS" sz="2000" dirty="0" smtClean="0"/>
          </a:p>
          <a:p>
            <a:pPr marL="361950" lvl="1" indent="-361950">
              <a:buFont typeface="Arial" pitchFamily="34" charset="0"/>
              <a:buChar char="•"/>
            </a:pPr>
            <a:r>
              <a:rPr lang="en" sz="2400" dirty="0" smtClean="0"/>
              <a:t>All the mentioned criteria have shortcomings and are not ideal indicators of hydration.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926976"/>
          </a:xfrm>
        </p:spPr>
        <p:txBody>
          <a:bodyPr/>
          <a:lstStyle/>
          <a:p>
            <a:r>
              <a:rPr lang="en" sz="3200" dirty="0" smtClean="0"/>
              <a:t>Water balance and hydration status</a:t>
            </a:r>
            <a:endParaRPr lang="en-US" sz="3200" dirty="0"/>
          </a:p>
        </p:txBody>
      </p:sp>
      <p:pic>
        <p:nvPicPr>
          <p:cNvPr id="36866" name="Picture 2" descr="Dexter Lab Wallpapers Arts for Android - APK Downlo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6695" y="5201816"/>
            <a:ext cx="1237305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12449</TotalTime>
  <Words>2291</Words>
  <Application>Microsoft Office PowerPoint</Application>
  <PresentationFormat>On-screen Show (4:3)</PresentationFormat>
  <Paragraphs>212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Arial</vt:lpstr>
      <vt:lpstr>Calibri</vt:lpstr>
      <vt:lpstr>Office Theme</vt:lpstr>
      <vt:lpstr>Basic principles of hydration in sports</vt:lpstr>
      <vt:lpstr>Definition of hydration</vt:lpstr>
      <vt:lpstr>Percentage physical water in relationship on the overall bodily mass in dependencies from the age</vt:lpstr>
      <vt:lpstr>Content of water in body compartments and main electrolytes</vt:lpstr>
      <vt:lpstr>Daily intake and loss of water</vt:lpstr>
      <vt:lpstr>Water balance and hydration status</vt:lpstr>
      <vt:lpstr>PowerPoint Presentation</vt:lpstr>
      <vt:lpstr>Water balance and hydration status</vt:lpstr>
      <vt:lpstr>Water balance and hydration status</vt:lpstr>
      <vt:lpstr>Water balance and hydration status</vt:lpstr>
      <vt:lpstr>Water balance and hydration status</vt:lpstr>
      <vt:lpstr>Regulatory mechanisms for maintaining water balance in the body</vt:lpstr>
      <vt:lpstr>Regulatory mechanisms for maintaining water balance in the body</vt:lpstr>
      <vt:lpstr>Regulatory mechanisms for maintaining water balance in the body</vt:lpstr>
      <vt:lpstr>Regulatory mechanisms for maintaining water balance in the body</vt:lpstr>
      <vt:lpstr>Hydration in sports</vt:lpstr>
      <vt:lpstr>Specifics of water loss in athletes</vt:lpstr>
      <vt:lpstr>Specifics of water loss in athletes</vt:lpstr>
      <vt:lpstr>Hydration in sports</vt:lpstr>
      <vt:lpstr>D ehydration in athletes</vt:lpstr>
      <vt:lpstr>Heat release mechanisms :  - Evaporation,  - Radiation,  - Convection,  - Conduction.</vt:lpstr>
      <vt:lpstr>The most common causes of dehydration in athletes</vt:lpstr>
      <vt:lpstr>PowerPoint Presentation</vt:lpstr>
      <vt:lpstr>PowerPoint Presentation</vt:lpstr>
      <vt:lpstr>PowerPoint Presentation</vt:lpstr>
      <vt:lpstr>Indicators of dehydration in athletes</vt:lpstr>
      <vt:lpstr>Determination of qualitative properties of urine</vt:lpstr>
      <vt:lpstr>Sweat rate calculation in athletes</vt:lpstr>
      <vt:lpstr>Sweat rate calculation in athletes</vt:lpstr>
      <vt:lpstr>Basic principles of athlete hydration </vt:lpstr>
      <vt:lpstr>Basic principles of athlete hydration  - prehydration -</vt:lpstr>
      <vt:lpstr>Basic principles of athlete hydration  - transient hydration -</vt:lpstr>
      <vt:lpstr>Basic principles of athlete hydration  - rehydration -</vt:lpstr>
      <vt:lpstr>Drinks for hydration - sports drinks</vt:lpstr>
      <vt:lpstr>Drinks for hydration - sports drinks</vt:lpstr>
      <vt:lpstr>Drinks for hydration - water</vt:lpstr>
      <vt:lpstr>Drinks for hydration – fruit juices </vt:lpstr>
      <vt:lpstr>Drinks for hydration - energy drinks</vt:lpstr>
      <vt:lpstr>Hydration disorders  - hyponatremia and hypernatremia</vt:lpstr>
      <vt:lpstr>Hydration disorders  - hyponatremia and hypernatremia</vt:lpstr>
      <vt:lpstr>Hydration disorders  - hyponatremia and hypernatremia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ФИЗИОЛОГИЈА КРВИ</dc:title>
  <dc:creator>Ivan Srejovic</dc:creator>
  <cp:lastModifiedBy>Editor</cp:lastModifiedBy>
  <cp:revision>229</cp:revision>
  <dcterms:created xsi:type="dcterms:W3CDTF">2016-09-07T06:32:31Z</dcterms:created>
  <dcterms:modified xsi:type="dcterms:W3CDTF">2024-04-05T19:45:25Z</dcterms:modified>
</cp:coreProperties>
</file>